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5" r:id="rId2"/>
    <p:sldId id="257" r:id="rId3"/>
    <p:sldId id="278" r:id="rId4"/>
    <p:sldId id="306" r:id="rId5"/>
    <p:sldId id="309" r:id="rId6"/>
    <p:sldId id="307" r:id="rId7"/>
    <p:sldId id="296" r:id="rId8"/>
    <p:sldId id="308" r:id="rId9"/>
    <p:sldId id="270" r:id="rId10"/>
    <p:sldId id="310" r:id="rId11"/>
    <p:sldId id="311" r:id="rId12"/>
    <p:sldId id="314" r:id="rId13"/>
    <p:sldId id="312" r:id="rId14"/>
    <p:sldId id="313" r:id="rId15"/>
    <p:sldId id="297" r:id="rId16"/>
    <p:sldId id="328" r:id="rId17"/>
    <p:sldId id="329" r:id="rId18"/>
    <p:sldId id="330" r:id="rId19"/>
    <p:sldId id="315" r:id="rId20"/>
    <p:sldId id="316" r:id="rId21"/>
    <p:sldId id="320" r:id="rId22"/>
    <p:sldId id="318" r:id="rId23"/>
    <p:sldId id="298" r:id="rId24"/>
    <p:sldId id="276" r:id="rId25"/>
    <p:sldId id="322" r:id="rId26"/>
    <p:sldId id="326" r:id="rId27"/>
    <p:sldId id="323" r:id="rId28"/>
    <p:sldId id="325" r:id="rId29"/>
    <p:sldId id="321" r:id="rId30"/>
    <p:sldId id="327" r:id="rId31"/>
    <p:sldId id="267" r:id="rId3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FCC940"/>
    <a:srgbClr val="FCC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0" autoAdjust="0"/>
    <p:restoredTop sz="94629"/>
  </p:normalViewPr>
  <p:slideViewPr>
    <p:cSldViewPr snapToGrid="0" snapToObjects="1">
      <p:cViewPr varScale="1">
        <p:scale>
          <a:sx n="89" d="100"/>
          <a:sy n="89" d="100"/>
        </p:scale>
        <p:origin x="392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94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79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07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83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92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21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47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15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7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6A07-4F98-D547-AA17-EF3C2916AAD7}" type="datetimeFigureOut">
              <a:rPr kumimoji="1" lang="zh-CN" altLang="en-US" smtClean="0"/>
              <a:pPr/>
              <a:t>2018/11/30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76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948300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头大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18506" y="1567590"/>
            <a:ext cx="5622052" cy="907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5300" b="1" dirty="0">
                <a:solidFill>
                  <a:srgbClr val="FFFFFF"/>
                </a:solidFill>
                <a:latin typeface="Arial"/>
                <a:cs typeface="Arial"/>
              </a:rPr>
              <a:t>校内二手交易平台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77113" y="4787678"/>
            <a:ext cx="1900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rgbClr val="FFFFFF"/>
                </a:solidFill>
                <a:latin typeface="Arial"/>
                <a:cs typeface="Arial"/>
              </a:rPr>
              <a:t>LOGO    </a:t>
            </a:r>
            <a:r>
              <a:rPr kumimoji="1" lang="en-US" altLang="zh-CN" sz="1000" b="1" dirty="0">
                <a:solidFill>
                  <a:srgbClr val="FCC124"/>
                </a:solidFill>
                <a:latin typeface="Arial"/>
                <a:cs typeface="Arial"/>
              </a:rPr>
              <a:t>|</a:t>
            </a:r>
            <a:r>
              <a:rPr kumimoji="1" lang="en-US" altLang="zh-CN" sz="1000" dirty="0">
                <a:solidFill>
                  <a:srgbClr val="FFFFFF"/>
                </a:solidFill>
                <a:latin typeface="Arial"/>
                <a:cs typeface="Arial"/>
              </a:rPr>
              <a:t>   YOURCOMPANY</a:t>
            </a:r>
            <a:endParaRPr kumimoji="1" lang="zh-CN" alt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BDA84E-8BD7-4877-9CB4-92524EE9B60F}"/>
              </a:ext>
            </a:extLst>
          </p:cNvPr>
          <p:cNvSpPr/>
          <p:nvPr/>
        </p:nvSpPr>
        <p:spPr>
          <a:xfrm>
            <a:off x="2744181" y="3972911"/>
            <a:ext cx="5622052" cy="619778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小组成员：陈冬云 陈逸新 陈浩铭 廖振楠 王志伟 周元 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张钧诚 郑立旺 陈榕坤 黄平淇</a:t>
            </a:r>
          </a:p>
        </p:txBody>
      </p:sp>
    </p:spTree>
    <p:extLst>
      <p:ext uri="{BB962C8B-B14F-4D97-AF65-F5344CB8AC3E}">
        <p14:creationId xmlns:p14="http://schemas.microsoft.com/office/powerpoint/2010/main" val="30438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1595F-6C50-4DBD-A2FB-0E0BB9E2B705}"/>
              </a:ext>
            </a:extLst>
          </p:cNvPr>
          <p:cNvSpPr txBox="1"/>
          <p:nvPr/>
        </p:nvSpPr>
        <p:spPr>
          <a:xfrm>
            <a:off x="222426" y="119663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类图</a:t>
            </a:r>
          </a:p>
        </p:txBody>
      </p:sp>
      <p:pic>
        <p:nvPicPr>
          <p:cNvPr id="16" name="图片 15" descr="图片包含 屏幕截图, 文字&#10;&#10;自动生成的说明">
            <a:extLst>
              <a:ext uri="{FF2B5EF4-FFF2-40B4-BE49-F238E27FC236}">
                <a16:creationId xmlns:a16="http://schemas.microsoft.com/office/drawing/2014/main" id="{839903F2-8857-4631-8559-B87CB72B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13" y="-274429"/>
            <a:ext cx="3554289" cy="54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1595F-6C50-4DBD-A2FB-0E0BB9E2B705}"/>
              </a:ext>
            </a:extLst>
          </p:cNvPr>
          <p:cNvSpPr txBox="1"/>
          <p:nvPr/>
        </p:nvSpPr>
        <p:spPr>
          <a:xfrm>
            <a:off x="222426" y="119663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类图</a:t>
            </a:r>
          </a:p>
        </p:txBody>
      </p:sp>
      <p:pic>
        <p:nvPicPr>
          <p:cNvPr id="3" name="图片 2" descr="图片包含 屏幕截图, 文字&#10;&#10;自动生成的说明">
            <a:extLst>
              <a:ext uri="{FF2B5EF4-FFF2-40B4-BE49-F238E27FC236}">
                <a16:creationId xmlns:a16="http://schemas.microsoft.com/office/drawing/2014/main" id="{B3F4B3FF-1FE3-4BD4-A8EF-AD8BED28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86" y="93268"/>
            <a:ext cx="3219688" cy="50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1595F-6C50-4DBD-A2FB-0E0BB9E2B705}"/>
              </a:ext>
            </a:extLst>
          </p:cNvPr>
          <p:cNvSpPr txBox="1"/>
          <p:nvPr/>
        </p:nvSpPr>
        <p:spPr>
          <a:xfrm>
            <a:off x="222426" y="119663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类图</a:t>
            </a:r>
          </a:p>
        </p:txBody>
      </p:sp>
      <p:pic>
        <p:nvPicPr>
          <p:cNvPr id="4" name="图片 3" descr="图片包含 文字&#10;&#10;自动生成的说明">
            <a:extLst>
              <a:ext uri="{FF2B5EF4-FFF2-40B4-BE49-F238E27FC236}">
                <a16:creationId xmlns:a16="http://schemas.microsoft.com/office/drawing/2014/main" id="{1773765B-1032-4772-A241-1FBA7657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418" y="0"/>
            <a:ext cx="33147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1595F-6C50-4DBD-A2FB-0E0BB9E2B705}"/>
              </a:ext>
            </a:extLst>
          </p:cNvPr>
          <p:cNvSpPr txBox="1"/>
          <p:nvPr/>
        </p:nvSpPr>
        <p:spPr>
          <a:xfrm>
            <a:off x="222426" y="119663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类图</a:t>
            </a:r>
          </a:p>
        </p:txBody>
      </p:sp>
      <p:pic>
        <p:nvPicPr>
          <p:cNvPr id="4" name="图片 3" descr="图片包含 屏幕截图, 文字&#10;&#10;自动生成的说明">
            <a:extLst>
              <a:ext uri="{FF2B5EF4-FFF2-40B4-BE49-F238E27FC236}">
                <a16:creationId xmlns:a16="http://schemas.microsoft.com/office/drawing/2014/main" id="{49E0AC61-E13E-43B8-BD39-5FA6BE11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22" y="9525"/>
            <a:ext cx="32861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1595F-6C50-4DBD-A2FB-0E0BB9E2B705}"/>
              </a:ext>
            </a:extLst>
          </p:cNvPr>
          <p:cNvSpPr txBox="1"/>
          <p:nvPr/>
        </p:nvSpPr>
        <p:spPr>
          <a:xfrm>
            <a:off x="222426" y="119663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类图</a:t>
            </a:r>
          </a:p>
        </p:txBody>
      </p:sp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9A381A23-D0F4-4A6F-9657-02A8136E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67" y="809625"/>
            <a:ext cx="31908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76086" y="2307955"/>
            <a:ext cx="4572000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系统设计的一些重要方法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3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16243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112561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MVC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2962472-BFCB-4734-9094-DDAEE721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44" y="749194"/>
            <a:ext cx="2102644" cy="35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112561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MVC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743749D-8B0B-40BE-AA6E-94EABFD0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69" y="1526227"/>
            <a:ext cx="43053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094205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MVC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2DE4104-AFD5-44ED-9F27-9A5193E5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1" y="1447705"/>
            <a:ext cx="4576763" cy="543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0C8D09-6A57-48FC-ADB5-9A43106D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1" y="1222306"/>
            <a:ext cx="1798188" cy="30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Servlet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6148" name="Picture 4" descr="https://gss0.bdstatic.com/94o3dSag_xI4khGkpoWK1HF6hhy/baike/c0%3Dbaike92%2C5%2C5%2C92%2C30/sign=7829159b46086e067ea5371963611091/b8389b504fc2d56245855947ed1190ef77c66c8f.jpg">
            <a:extLst>
              <a:ext uri="{FF2B5EF4-FFF2-40B4-BE49-F238E27FC236}">
                <a16:creationId xmlns:a16="http://schemas.microsoft.com/office/drawing/2014/main" id="{DC6AFAA9-DE1E-4EE9-99A8-12634965A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" b="366"/>
          <a:stretch/>
        </p:blipFill>
        <p:spPr bwMode="auto">
          <a:xfrm>
            <a:off x="3469853" y="1338019"/>
            <a:ext cx="3836680" cy="22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D6DE6C-0521-4C32-9B82-28F2C5589225}"/>
              </a:ext>
            </a:extLst>
          </p:cNvPr>
          <p:cNvSpPr/>
          <p:nvPr/>
        </p:nvSpPr>
        <p:spPr>
          <a:xfrm>
            <a:off x="3638450" y="3255842"/>
            <a:ext cx="643195" cy="26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2AD09F-A70B-4CEB-8F63-403CD4D3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53" y="3482850"/>
            <a:ext cx="3836680" cy="7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 28"/>
          <p:cNvGrpSpPr/>
          <p:nvPr/>
        </p:nvGrpSpPr>
        <p:grpSpPr>
          <a:xfrm>
            <a:off x="-85605" y="1471100"/>
            <a:ext cx="1427147" cy="356474"/>
            <a:chOff x="0" y="937679"/>
            <a:chExt cx="1151467" cy="356474"/>
          </a:xfrm>
        </p:grpSpPr>
        <p:sp>
          <p:nvSpPr>
            <p:cNvPr id="5" name="矩形 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475353" y="1097499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0" name="文本框 9"/>
          <p:cNvSpPr txBox="1"/>
          <p:nvPr/>
        </p:nvSpPr>
        <p:spPr>
          <a:xfrm flipH="1">
            <a:off x="2060783" y="657788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1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2475353" y="1909139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6" name="文本框 15"/>
          <p:cNvSpPr txBox="1"/>
          <p:nvPr/>
        </p:nvSpPr>
        <p:spPr>
          <a:xfrm flipH="1">
            <a:off x="7307603" y="1410118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2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20" name="矩形 19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22" name="矩形 21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24" name="矩形 2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27" name="矩形 2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2475353" y="2635621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0" name="矩形 39"/>
          <p:cNvSpPr/>
          <p:nvPr/>
        </p:nvSpPr>
        <p:spPr>
          <a:xfrm flipH="1">
            <a:off x="2475353" y="3404682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8" name="文本框 17"/>
          <p:cNvSpPr txBox="1"/>
          <p:nvPr/>
        </p:nvSpPr>
        <p:spPr>
          <a:xfrm flipH="1">
            <a:off x="7307603" y="2917412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4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2060783" y="2194397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3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17390" y="1148580"/>
            <a:ext cx="468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kumimoji="1" lang="zh-CN" altLang="en-US"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umimoji="1" lang="en-US" altLang="zh-CN" sz="2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Arial"/>
                <a:cs typeface="Arial"/>
              </a:rPr>
              <a:t>  需求分析</a:t>
            </a:r>
            <a:endParaRPr kumimoji="1" lang="zh-CN" alt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17396" y="2683073"/>
            <a:ext cx="389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PART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3  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系统设计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554462" y="1968859"/>
            <a:ext cx="371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PART 2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 前期准备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230553" y="3453374"/>
            <a:ext cx="40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PART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4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 产品展示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2" name="文本框 41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JSP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3078" name="Picture 6" descr="è¿éåå¾çæè¿°">
            <a:extLst>
              <a:ext uri="{FF2B5EF4-FFF2-40B4-BE49-F238E27FC236}">
                <a16:creationId xmlns:a16="http://schemas.microsoft.com/office/drawing/2014/main" id="{A0E125EB-7D21-49FF-8FC8-04740F69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46" y="1339666"/>
            <a:ext cx="48196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ED8DCE0-1714-4EF9-A151-EC34B0CB8FB2}"/>
              </a:ext>
            </a:extLst>
          </p:cNvPr>
          <p:cNvSpPr/>
          <p:nvPr/>
        </p:nvSpPr>
        <p:spPr>
          <a:xfrm>
            <a:off x="4422840" y="3817945"/>
            <a:ext cx="3559742" cy="216682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xml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C6CB645-85B0-4D79-A3FD-26FEF7D9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70" y="1833615"/>
            <a:ext cx="2265778" cy="1710973"/>
          </a:xfrm>
          <a:prstGeom prst="rect">
            <a:avLst/>
          </a:prstGeom>
        </p:spPr>
      </p:pic>
      <p:pic>
        <p:nvPicPr>
          <p:cNvPr id="16386" name="Picture 2" descr="è¿éåå¾çæè¿°">
            <a:extLst>
              <a:ext uri="{FF2B5EF4-FFF2-40B4-BE49-F238E27FC236}">
                <a16:creationId xmlns:a16="http://schemas.microsoft.com/office/drawing/2014/main" id="{002E4FE8-A282-4D88-8044-051E97B7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78" y="1412175"/>
            <a:ext cx="3644370" cy="251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90698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Servlet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80" name="组 94">
            <a:extLst>
              <a:ext uri="{FF2B5EF4-FFF2-40B4-BE49-F238E27FC236}">
                <a16:creationId xmlns:a16="http://schemas.microsoft.com/office/drawing/2014/main" id="{7D0D3E24-5864-457E-A7DF-32B25969A76D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274C221-AB23-4D64-A35C-0D9108B1BA2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0AA79D6-4057-463A-81BA-A76C38C171C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3" name="组 97">
            <a:extLst>
              <a:ext uri="{FF2B5EF4-FFF2-40B4-BE49-F238E27FC236}">
                <a16:creationId xmlns:a16="http://schemas.microsoft.com/office/drawing/2014/main" id="{0BEE751E-B49F-430B-BC28-4F29D4CA1492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06FD3B0-96C5-4A59-AD80-53BEA06BF1AF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0928888-4B21-40D7-B72F-F6262AD621D8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86" name="组 100">
            <a:extLst>
              <a:ext uri="{FF2B5EF4-FFF2-40B4-BE49-F238E27FC236}">
                <a16:creationId xmlns:a16="http://schemas.microsoft.com/office/drawing/2014/main" id="{AB6BBCAA-28D8-4E1A-80C7-854BA3295C53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625DD39-61EE-45D5-A45C-2263A1A85084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E3F94B-2A95-49EA-B51A-45AB16B21F65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9" name="组 103">
            <a:extLst>
              <a:ext uri="{FF2B5EF4-FFF2-40B4-BE49-F238E27FC236}">
                <a16:creationId xmlns:a16="http://schemas.microsoft.com/office/drawing/2014/main" id="{C6FB4EA0-ED8A-496D-954A-A41BF0825AB1}"/>
              </a:ext>
            </a:extLst>
          </p:cNvPr>
          <p:cNvGrpSpPr/>
          <p:nvPr/>
        </p:nvGrpSpPr>
        <p:grpSpPr>
          <a:xfrm>
            <a:off x="-85605" y="2818070"/>
            <a:ext cx="1427147" cy="356474"/>
            <a:chOff x="0" y="2279893"/>
            <a:chExt cx="1151467" cy="356474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9AF0EE9-4B53-415E-9E40-732E5DDA568D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EAF352D-7831-4A13-9D70-A5F18A361CCF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92" name="组 106">
            <a:extLst>
              <a:ext uri="{FF2B5EF4-FFF2-40B4-BE49-F238E27FC236}">
                <a16:creationId xmlns:a16="http://schemas.microsoft.com/office/drawing/2014/main" id="{D4856CF6-9264-44A9-B912-E334A326887D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A95C1A4-80B1-4297-B550-531C2D2EF5ED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1A5274-DD97-459F-8B7C-77034CCB669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15362" name="Picture 2" descr="https://img-blog.csdn.net/20150420164150308">
            <a:extLst>
              <a:ext uri="{FF2B5EF4-FFF2-40B4-BE49-F238E27FC236}">
                <a16:creationId xmlns:a16="http://schemas.microsoft.com/office/drawing/2014/main" id="{94A9ADB5-AB7C-45AA-B8D6-180D7918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15" y="1471100"/>
            <a:ext cx="4819018" cy="259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4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产品展示</a:t>
            </a:r>
          </a:p>
        </p:txBody>
      </p:sp>
    </p:spTree>
    <p:extLst>
      <p:ext uri="{BB962C8B-B14F-4D97-AF65-F5344CB8AC3E}">
        <p14:creationId xmlns:p14="http://schemas.microsoft.com/office/powerpoint/2010/main" val="34514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D4D6176-7434-49DA-83D5-4A4AD500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67" y="618807"/>
            <a:ext cx="7596888" cy="34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2C6512-D31C-4A8B-A843-0A79DA57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42" y="797392"/>
            <a:ext cx="7524698" cy="34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39631A-6313-4C30-957C-F596C08E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04" y="672835"/>
            <a:ext cx="7497213" cy="33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CA3E163-EB34-4DAE-B419-32DCFFD1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23" y="794635"/>
            <a:ext cx="7202525" cy="32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8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CA365C8-9FEC-4710-82CC-F87A545A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9" y="529784"/>
            <a:ext cx="7524735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5656DA-3B27-48D8-B67E-6FAA4F8C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67" y="649000"/>
            <a:ext cx="7602561" cy="34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1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需求分析</a:t>
            </a:r>
          </a:p>
        </p:txBody>
      </p:sp>
      <p:sp>
        <p:nvSpPr>
          <p:cNvPr id="10" name="矩形 9"/>
          <p:cNvSpPr/>
          <p:nvPr/>
        </p:nvSpPr>
        <p:spPr>
          <a:xfrm>
            <a:off x="1542213" y="2305076"/>
            <a:ext cx="4795525" cy="707886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60168" y="2435302"/>
            <a:ext cx="4677570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包括确定产品方向，相关知识学习，开发环境搭建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9" name="文本框 4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56474"/>
            <a:chOff x="0" y="2733640"/>
            <a:chExt cx="1151467" cy="35647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F349019-1277-419D-B464-E9629946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76" y="873660"/>
            <a:ext cx="7369983" cy="3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1040" y="1401088"/>
            <a:ext cx="232192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THANKS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1040" y="1985864"/>
            <a:ext cx="2321920" cy="415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100" b="1" dirty="0">
                <a:solidFill>
                  <a:srgbClr val="FFFFFF"/>
                </a:solidFill>
                <a:latin typeface="Arial"/>
                <a:cs typeface="Arial"/>
              </a:rPr>
              <a:t>PLEASE ENJOY</a:t>
            </a:r>
            <a:endParaRPr kumimoji="1" lang="zh-CN" altLang="en-US" sz="21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028" y="2721415"/>
            <a:ext cx="2133944" cy="362624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505029" y="2771922"/>
            <a:ext cx="213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rgbClr val="FFFFFF"/>
                </a:solidFill>
                <a:latin typeface="Arial"/>
                <a:cs typeface="Arial"/>
              </a:rPr>
              <a:t>PRESENTED BY  </a:t>
            </a:r>
            <a:endParaRPr kumimoji="1" lang="zh-CN" altLang="en-US" sz="11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789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ped_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56103"/>
          <a:stretch/>
        </p:blipFill>
        <p:spPr>
          <a:xfrm>
            <a:off x="5727992" y="-7544"/>
            <a:ext cx="3416008" cy="5151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349792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	</a:t>
            </a:r>
            <a:r>
              <a:rPr kumimoji="1" lang="zh-CN" altLang="en-US" dirty="0"/>
              <a:t>买：许多二手的物品在大学十分枪手，比如说“二手车”，</a:t>
            </a:r>
            <a:r>
              <a:rPr kumimoji="1" lang="en-US" altLang="zh-CN" dirty="0"/>
              <a:t>	</a:t>
            </a:r>
            <a:r>
              <a:rPr kumimoji="1" lang="zh-CN" altLang="en-US" dirty="0"/>
              <a:t>开能够大大节约上下课花费在路途上的时间，然而买新的自</a:t>
            </a:r>
            <a:r>
              <a:rPr kumimoji="1" lang="en-US" altLang="zh-CN" dirty="0"/>
              <a:t>	</a:t>
            </a:r>
            <a:r>
              <a:rPr kumimoji="1" lang="zh-CN" altLang="en-US" dirty="0"/>
              <a:t>行车价格高，还容易丢失，在大学用上短短几年实在不值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卖：毕业生离开学校时许多书籍、生活用品都被当成了废品，</a:t>
            </a:r>
            <a:r>
              <a:rPr kumimoji="1" lang="en-US" altLang="zh-CN" dirty="0"/>
              <a:t>	</a:t>
            </a:r>
            <a:r>
              <a:rPr kumimoji="1" lang="zh-CN" altLang="en-US" dirty="0"/>
              <a:t>与其直接丢掉，不如卖给有需要的学弟学妹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38450" y="108373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用户需求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25" name="矩形 2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-85605" y="1920090"/>
            <a:ext cx="1427147" cy="455237"/>
            <a:chOff x="0" y="1377583"/>
            <a:chExt cx="1151467" cy="455237"/>
          </a:xfrm>
        </p:grpSpPr>
        <p:sp>
          <p:nvSpPr>
            <p:cNvPr id="28" name="矩形 2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0" y="1432710"/>
              <a:ext cx="115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  <a:p>
              <a:pPr algn="r"/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31" name="矩形 3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34" name="矩形 3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40" name="矩形 3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sp>
        <p:nvSpPr>
          <p:cNvPr id="4" name="箭头: 直角上 3">
            <a:extLst>
              <a:ext uri="{FF2B5EF4-FFF2-40B4-BE49-F238E27FC236}">
                <a16:creationId xmlns:a16="http://schemas.microsoft.com/office/drawing/2014/main" id="{E3E3A0A1-F000-462B-BE55-FA1C8999821E}"/>
              </a:ext>
            </a:extLst>
          </p:cNvPr>
          <p:cNvSpPr/>
          <p:nvPr/>
        </p:nvSpPr>
        <p:spPr>
          <a:xfrm rot="5247474">
            <a:off x="2524369" y="3333947"/>
            <a:ext cx="515815" cy="468924"/>
          </a:xfrm>
          <a:prstGeom prst="bentUpArrow">
            <a:avLst>
              <a:gd name="adj1" fmla="val 25000"/>
              <a:gd name="adj2" fmla="val 25000"/>
              <a:gd name="adj3" fmla="val 48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EBBB0-8EFF-4E97-8D75-D61F568D9A4C}"/>
              </a:ext>
            </a:extLst>
          </p:cNvPr>
          <p:cNvSpPr txBox="1"/>
          <p:nvPr/>
        </p:nvSpPr>
        <p:spPr>
          <a:xfrm>
            <a:off x="3430700" y="3383743"/>
            <a:ext cx="515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lt1"/>
                </a:solidFill>
              </a:rPr>
              <a:t>买卖双方需要构建便利快捷的通道</a:t>
            </a:r>
          </a:p>
        </p:txBody>
      </p:sp>
    </p:spTree>
    <p:extLst>
      <p:ext uri="{BB962C8B-B14F-4D97-AF65-F5344CB8AC3E}">
        <p14:creationId xmlns:p14="http://schemas.microsoft.com/office/powerpoint/2010/main" val="33301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2225818" y="882083"/>
            <a:ext cx="1353692" cy="13536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300189" y="960776"/>
            <a:ext cx="1204951" cy="1204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392365" y="1058311"/>
            <a:ext cx="1020599" cy="10205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00188" y="2265202"/>
            <a:ext cx="120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发布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1988337" y="3564102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业务需求</a:t>
            </a:r>
          </a:p>
        </p:txBody>
      </p:sp>
      <p:sp>
        <p:nvSpPr>
          <p:cNvPr id="96" name="椭圆 95"/>
          <p:cNvSpPr/>
          <p:nvPr/>
        </p:nvSpPr>
        <p:spPr>
          <a:xfrm>
            <a:off x="3784813" y="882083"/>
            <a:ext cx="1353692" cy="13536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3859184" y="960776"/>
            <a:ext cx="1204951" cy="1204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3951360" y="1058311"/>
            <a:ext cx="1020599" cy="10205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951359" y="2265202"/>
            <a:ext cx="102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查看订单</a:t>
            </a:r>
          </a:p>
        </p:txBody>
      </p:sp>
      <p:sp>
        <p:nvSpPr>
          <p:cNvPr id="102" name="椭圆 101"/>
          <p:cNvSpPr/>
          <p:nvPr/>
        </p:nvSpPr>
        <p:spPr>
          <a:xfrm>
            <a:off x="5343808" y="882083"/>
            <a:ext cx="1353692" cy="13536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418179" y="960776"/>
            <a:ext cx="1204951" cy="1204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5510355" y="1058311"/>
            <a:ext cx="1020599" cy="10205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5418178" y="2265202"/>
            <a:ext cx="120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购买</a:t>
            </a:r>
          </a:p>
        </p:txBody>
      </p:sp>
      <p:sp>
        <p:nvSpPr>
          <p:cNvPr id="108" name="椭圆 107"/>
          <p:cNvSpPr/>
          <p:nvPr/>
        </p:nvSpPr>
        <p:spPr>
          <a:xfrm>
            <a:off x="6902802" y="882083"/>
            <a:ext cx="1353692" cy="13536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6977173" y="960776"/>
            <a:ext cx="1204951" cy="1204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7069349" y="1058311"/>
            <a:ext cx="1020599" cy="10205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977172" y="2265202"/>
            <a:ext cx="120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收发消息</a:t>
            </a:r>
          </a:p>
        </p:txBody>
      </p:sp>
      <p:pic>
        <p:nvPicPr>
          <p:cNvPr id="113" name="图片 112" descr="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57" y="1250467"/>
            <a:ext cx="452292" cy="599224"/>
          </a:xfrm>
          <a:prstGeom prst="rect">
            <a:avLst/>
          </a:prstGeom>
          <a:effectLst/>
        </p:spPr>
      </p:pic>
      <p:pic>
        <p:nvPicPr>
          <p:cNvPr id="115" name="图片 114" descr="INT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3" y="1248740"/>
            <a:ext cx="632773" cy="632773"/>
          </a:xfrm>
          <a:prstGeom prst="rect">
            <a:avLst/>
          </a:prstGeom>
        </p:spPr>
      </p:pic>
      <p:pic>
        <p:nvPicPr>
          <p:cNvPr id="116" name="图片 115" descr="TAL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313" y="1266548"/>
            <a:ext cx="650276" cy="646760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44" name="文本框 43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pic>
        <p:nvPicPr>
          <p:cNvPr id="3" name="图形 2" descr="购物车">
            <a:extLst>
              <a:ext uri="{FF2B5EF4-FFF2-40B4-BE49-F238E27FC236}">
                <a16:creationId xmlns:a16="http://schemas.microsoft.com/office/drawing/2014/main" id="{E4ECABCC-4D25-40EF-BD8F-2D43AEB33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116" y="1164510"/>
            <a:ext cx="810707" cy="810707"/>
          </a:xfrm>
          <a:prstGeom prst="rect">
            <a:avLst/>
          </a:prstGeom>
        </p:spPr>
      </p:pic>
      <p:grpSp>
        <p:nvGrpSpPr>
          <p:cNvPr id="62" name="组 23">
            <a:extLst>
              <a:ext uri="{FF2B5EF4-FFF2-40B4-BE49-F238E27FC236}">
                <a16:creationId xmlns:a16="http://schemas.microsoft.com/office/drawing/2014/main" id="{76C8B4B0-1784-4BA6-AE92-52E1EFD5317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2CF52EA-4565-4751-8293-AA5FD3B73DE6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F3B4623-7C17-4F31-A398-4A2C4ECB5118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5" name="组 29">
            <a:extLst>
              <a:ext uri="{FF2B5EF4-FFF2-40B4-BE49-F238E27FC236}">
                <a16:creationId xmlns:a16="http://schemas.microsoft.com/office/drawing/2014/main" id="{205CC432-1421-444C-A4E6-605EB5811DA7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EE4CF14-9243-49AE-88A8-C124C82EC40B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633BDB-2635-4F47-81A0-B49AF821B9CC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8" name="组 32">
            <a:extLst>
              <a:ext uri="{FF2B5EF4-FFF2-40B4-BE49-F238E27FC236}">
                <a16:creationId xmlns:a16="http://schemas.microsoft.com/office/drawing/2014/main" id="{6EB8D348-71BC-40BF-B1A5-AE7E5B657CAA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B7D4B49-BFAF-42C5-A0CA-E8C1BF398160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954E71A-B63C-47C3-86F8-53E97A6BAA20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1" name="组 36">
            <a:extLst>
              <a:ext uri="{FF2B5EF4-FFF2-40B4-BE49-F238E27FC236}">
                <a16:creationId xmlns:a16="http://schemas.microsoft.com/office/drawing/2014/main" id="{422F31CC-9AC7-4D8E-914E-0B2A46508240}"/>
              </a:ext>
            </a:extLst>
          </p:cNvPr>
          <p:cNvGrpSpPr/>
          <p:nvPr/>
        </p:nvGrpSpPr>
        <p:grpSpPr>
          <a:xfrm>
            <a:off x="-305747" y="3290572"/>
            <a:ext cx="1427147" cy="356474"/>
            <a:chOff x="0" y="2733640"/>
            <a:chExt cx="1151467" cy="356474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6D3F014-22A8-46CB-BA72-70C9555E3EF4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152EAA5-FE36-4EF3-ADAA-24FF2FBCC91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grpSp>
        <p:nvGrpSpPr>
          <p:cNvPr id="74" name="组 23">
            <a:extLst>
              <a:ext uri="{FF2B5EF4-FFF2-40B4-BE49-F238E27FC236}">
                <a16:creationId xmlns:a16="http://schemas.microsoft.com/office/drawing/2014/main" id="{4F588E5D-C0E4-47AE-B300-1FBFDAD579EF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768C065-2631-47E8-AC5F-A143517A479D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6EE3FFD-7DF0-4574-B5EA-8FDA2D73B681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7" name="组 26">
            <a:extLst>
              <a:ext uri="{FF2B5EF4-FFF2-40B4-BE49-F238E27FC236}">
                <a16:creationId xmlns:a16="http://schemas.microsoft.com/office/drawing/2014/main" id="{8D61B989-D4F7-4356-AE2B-E46642CC0C39}"/>
              </a:ext>
            </a:extLst>
          </p:cNvPr>
          <p:cNvGrpSpPr/>
          <p:nvPr/>
        </p:nvGrpSpPr>
        <p:grpSpPr>
          <a:xfrm>
            <a:off x="-85605" y="1920090"/>
            <a:ext cx="1427147" cy="455237"/>
            <a:chOff x="0" y="1377583"/>
            <a:chExt cx="1151467" cy="45523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C8B44C2-B8C8-40A1-A1B3-5D011D6D281A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5F94C26-4A32-4469-9318-BEFC9D6D9B99}"/>
                </a:ext>
              </a:extLst>
            </p:cNvPr>
            <p:cNvSpPr txBox="1"/>
            <p:nvPr/>
          </p:nvSpPr>
          <p:spPr>
            <a:xfrm>
              <a:off x="0" y="1432710"/>
              <a:ext cx="115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  <a:p>
              <a:pPr algn="r"/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0" name="组 29">
            <a:extLst>
              <a:ext uri="{FF2B5EF4-FFF2-40B4-BE49-F238E27FC236}">
                <a16:creationId xmlns:a16="http://schemas.microsoft.com/office/drawing/2014/main" id="{E1E3ABA0-B17A-46A3-9919-F2358D641372}"/>
              </a:ext>
            </a:extLst>
          </p:cNvPr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1BF626C-4B08-4B99-B4E3-2338779282CA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AF29FFA-DF93-4C67-B74E-E5FCE7B996FF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83" name="组 32">
            <a:extLst>
              <a:ext uri="{FF2B5EF4-FFF2-40B4-BE49-F238E27FC236}">
                <a16:creationId xmlns:a16="http://schemas.microsoft.com/office/drawing/2014/main" id="{7CE42003-DAE8-4966-BE03-0605BABA3DCF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C3863F6-35B4-4A09-9877-73F529FD7775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1A85C2FD-E0F6-4007-94D2-217A3E36F705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86" name="组 36">
            <a:extLst>
              <a:ext uri="{FF2B5EF4-FFF2-40B4-BE49-F238E27FC236}">
                <a16:creationId xmlns:a16="http://schemas.microsoft.com/office/drawing/2014/main" id="{1E46C47D-A074-4CF0-9332-FFDED5D19BB8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4FFCD75-733E-4EE0-8B5C-A6455E19E520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604C4C7-9A39-4D87-B117-3949FB944225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ped_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56103"/>
          <a:stretch/>
        </p:blipFill>
        <p:spPr>
          <a:xfrm>
            <a:off x="5727992" y="-7544"/>
            <a:ext cx="3416008" cy="5151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组 23"/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  <a:solidFill>
            <a:srgbClr val="FCC124"/>
          </a:solidFill>
        </p:grpSpPr>
        <p:sp>
          <p:nvSpPr>
            <p:cNvPr id="25" name="矩形 2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-85605" y="1920090"/>
            <a:ext cx="1427147" cy="455237"/>
            <a:chOff x="0" y="1377583"/>
            <a:chExt cx="1151467" cy="455237"/>
          </a:xfrm>
        </p:grpSpPr>
        <p:sp>
          <p:nvSpPr>
            <p:cNvPr id="28" name="矩形 2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0" y="1432710"/>
              <a:ext cx="115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  <a:p>
              <a:pPr algn="r"/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-305747" y="2369080"/>
            <a:ext cx="1427147" cy="356474"/>
            <a:chOff x="0" y="1825991"/>
            <a:chExt cx="1151467" cy="356474"/>
          </a:xfrm>
        </p:grpSpPr>
        <p:sp>
          <p:nvSpPr>
            <p:cNvPr id="31" name="矩形 3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34" name="矩形 3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40" name="矩形 3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BFD41509-5384-44CE-AB91-5927A1516A79}"/>
              </a:ext>
            </a:extLst>
          </p:cNvPr>
          <p:cNvSpPr txBox="1"/>
          <p:nvPr/>
        </p:nvSpPr>
        <p:spPr>
          <a:xfrm>
            <a:off x="1905997" y="3623535"/>
            <a:ext cx="64844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400" b="1" dirty="0">
                <a:solidFill>
                  <a:srgbClr val="FCC124"/>
                </a:solidFill>
                <a:latin typeface="Arial"/>
                <a:cs typeface="Arial"/>
              </a:rPr>
              <a:t>功能需求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992B6-C8DB-47E6-B9D6-429BACA4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-3632" r="1351" b="6114"/>
          <a:stretch/>
        </p:blipFill>
        <p:spPr>
          <a:xfrm>
            <a:off x="2457177" y="529785"/>
            <a:ext cx="5451731" cy="27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76086" y="2307955"/>
            <a:ext cx="4572000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统一编译工具语言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风格，统一公用类，统一方法名，统一编程风格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2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前期准备</a:t>
            </a:r>
          </a:p>
        </p:txBody>
      </p:sp>
    </p:spTree>
    <p:extLst>
      <p:ext uri="{BB962C8B-B14F-4D97-AF65-F5344CB8AC3E}">
        <p14:creationId xmlns:p14="http://schemas.microsoft.com/office/powerpoint/2010/main" val="13403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ped_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56103"/>
          <a:stretch/>
        </p:blipFill>
        <p:spPr>
          <a:xfrm>
            <a:off x="5727992" y="-7544"/>
            <a:ext cx="3416008" cy="5151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8450" y="108373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629288" y="1121983"/>
            <a:ext cx="192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en-US" altLang="zh-CN" sz="1200" b="1" dirty="0">
                <a:solidFill>
                  <a:prstClr val="white"/>
                </a:solidFill>
                <a:latin typeface="Arial"/>
                <a:cs typeface="Arial"/>
              </a:rPr>
              <a:t>web</a:t>
            </a:r>
            <a:endParaRPr kumimoji="1" lang="zh-CN" altLang="en-US" sz="12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F3904EB-E017-4175-AB74-BFDA112E9004}"/>
              </a:ext>
            </a:extLst>
          </p:cNvPr>
          <p:cNvSpPr txBox="1"/>
          <p:nvPr/>
        </p:nvSpPr>
        <p:spPr>
          <a:xfrm>
            <a:off x="2690387" y="2076692"/>
            <a:ext cx="290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FCC124"/>
                </a:solidFill>
                <a:latin typeface="Arial"/>
                <a:cs typeface="Arial"/>
              </a:rPr>
              <a:t>前端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682D723-4C04-432A-B77B-39C4B78D0D44}"/>
              </a:ext>
            </a:extLst>
          </p:cNvPr>
          <p:cNvSpPr txBox="1"/>
          <p:nvPr/>
        </p:nvSpPr>
        <p:spPr>
          <a:xfrm>
            <a:off x="1927668" y="2818070"/>
            <a:ext cx="445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rgbClr val="FCC124"/>
                </a:solidFill>
                <a:latin typeface="Arial"/>
                <a:cs typeface="Arial"/>
              </a:rPr>
              <a:t>jsp+html+bootsrap</a:t>
            </a:r>
            <a:endParaRPr kumimoji="1" lang="zh-CN" altLang="en-US" sz="2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1D3716-9B4A-4DB6-ADD6-4705DF208B0E}"/>
              </a:ext>
            </a:extLst>
          </p:cNvPr>
          <p:cNvSpPr txBox="1"/>
          <p:nvPr/>
        </p:nvSpPr>
        <p:spPr>
          <a:xfrm>
            <a:off x="6049687" y="2076692"/>
            <a:ext cx="290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rgbClr val="FCC124"/>
                </a:solidFill>
                <a:latin typeface="Arial"/>
                <a:cs typeface="Arial"/>
              </a:rPr>
              <a:t>后端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7B616E6-DF7F-47E8-AABF-F1D3931DE250}"/>
              </a:ext>
            </a:extLst>
          </p:cNvPr>
          <p:cNvSpPr txBox="1"/>
          <p:nvPr/>
        </p:nvSpPr>
        <p:spPr>
          <a:xfrm>
            <a:off x="5256633" y="2798968"/>
            <a:ext cx="445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rgbClr val="FCC124"/>
                </a:solidFill>
                <a:latin typeface="Arial"/>
                <a:cs typeface="Arial"/>
              </a:rPr>
              <a:t>java+mysql</a:t>
            </a:r>
            <a:endParaRPr kumimoji="1" lang="zh-CN" altLang="en-US" sz="2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grpSp>
        <p:nvGrpSpPr>
          <p:cNvPr id="62" name="组 46">
            <a:extLst>
              <a:ext uri="{FF2B5EF4-FFF2-40B4-BE49-F238E27FC236}">
                <a16:creationId xmlns:a16="http://schemas.microsoft.com/office/drawing/2014/main" id="{0EDBC463-36E9-4421-B9C4-777A6D929804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CF00F33-6ECC-4FFE-BBB2-539753313AC2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F1DFC8C-FAE5-4922-B2E7-2CF1C6BC184E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5" name="组 49">
            <a:extLst>
              <a:ext uri="{FF2B5EF4-FFF2-40B4-BE49-F238E27FC236}">
                <a16:creationId xmlns:a16="http://schemas.microsoft.com/office/drawing/2014/main" id="{4C9EBF4B-D607-4AB9-A01D-4215796B78B6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E1F2213-2C95-4897-8997-3326FA6BAD6D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40854DC-ED8E-479D-9CBA-E5B171A2F914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8" name="组 52">
            <a:extLst>
              <a:ext uri="{FF2B5EF4-FFF2-40B4-BE49-F238E27FC236}">
                <a16:creationId xmlns:a16="http://schemas.microsoft.com/office/drawing/2014/main" id="{39C2B516-1BE8-478F-8EF7-58DE293E9CEE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FD33496-D8BD-4C92-9EAE-951734CBAAD7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D9CBE1-DFFE-4E36-AE87-13A7CD4FC913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71" name="组 55">
            <a:extLst>
              <a:ext uri="{FF2B5EF4-FFF2-40B4-BE49-F238E27FC236}">
                <a16:creationId xmlns:a16="http://schemas.microsoft.com/office/drawing/2014/main" id="{A8F0BF32-C561-4C89-883A-B5C6F7E6B94C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F078CD5-3FB6-4BD5-9D22-57AFB0944680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4455661-450D-4086-A7BD-7D6C860768FD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4" name="组 58">
            <a:extLst>
              <a:ext uri="{FF2B5EF4-FFF2-40B4-BE49-F238E27FC236}">
                <a16:creationId xmlns:a16="http://schemas.microsoft.com/office/drawing/2014/main" id="{44DEEEAC-BEB6-41B3-AA71-07440EB45D2B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7D3AD9-3343-4B42-B220-D0B64A502DB8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46F153B-1AF9-4BF5-8C66-DC7471787320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0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ped_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56103"/>
          <a:stretch/>
        </p:blipFill>
        <p:spPr>
          <a:xfrm>
            <a:off x="5727992" y="-7544"/>
            <a:ext cx="3416008" cy="5151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387600" y="1083732"/>
            <a:ext cx="6756400" cy="311573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38450" y="1083732"/>
            <a:ext cx="1915683" cy="353500"/>
          </a:xfrm>
          <a:prstGeom prst="rect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609933" y="1121983"/>
            <a:ext cx="192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CN" altLang="en-US" sz="1200" b="1" dirty="0">
                <a:solidFill>
                  <a:prstClr val="white"/>
                </a:solidFill>
                <a:latin typeface="Arial"/>
                <a:cs typeface="Arial"/>
              </a:rPr>
              <a:t>统一编译语言及</a:t>
            </a:r>
            <a:r>
              <a:rPr kumimoji="1" lang="en-US" altLang="zh-CN" sz="1200" b="1" dirty="0">
                <a:solidFill>
                  <a:prstClr val="white"/>
                </a:solidFill>
                <a:latin typeface="Arial"/>
                <a:cs typeface="Arial"/>
              </a:rPr>
              <a:t>IDE</a:t>
            </a:r>
            <a:r>
              <a:rPr kumimoji="1" lang="zh-CN" altLang="en-US" sz="1200" b="1" dirty="0">
                <a:solidFill>
                  <a:prstClr val="white"/>
                </a:solidFill>
                <a:latin typeface="Arial"/>
                <a:cs typeface="Arial"/>
              </a:rPr>
              <a:t>等</a:t>
            </a:r>
          </a:p>
        </p:txBody>
      </p:sp>
      <p:grpSp>
        <p:nvGrpSpPr>
          <p:cNvPr id="23" name="组 22"/>
          <p:cNvGrpSpPr/>
          <p:nvPr/>
        </p:nvGrpSpPr>
        <p:grpSpPr>
          <a:xfrm>
            <a:off x="76387" y="93268"/>
            <a:ext cx="1313180" cy="436516"/>
            <a:chOff x="1576591" y="136620"/>
            <a:chExt cx="1313180" cy="436516"/>
          </a:xfrm>
        </p:grpSpPr>
        <p:sp>
          <p:nvSpPr>
            <p:cNvPr id="39" name="文本框 38"/>
            <p:cNvSpPr txBox="1"/>
            <p:nvPr/>
          </p:nvSpPr>
          <p:spPr>
            <a:xfrm>
              <a:off x="1576591" y="136620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CC124"/>
                  </a:solidFill>
                  <a:latin typeface="Arial"/>
                  <a:cs typeface="Arial"/>
                </a:rPr>
                <a:t>头大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6591" y="311526"/>
              <a:ext cx="1313180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rgbClr val="FFFFFF"/>
                  </a:solidFill>
                  <a:latin typeface="Arial"/>
                  <a:cs typeface="Arial"/>
                </a:rPr>
                <a:t>校内二手交易平台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3AEC234-4A5A-4499-8541-B7347D31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59" y="1650764"/>
            <a:ext cx="920985" cy="9209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5F6FF8-1673-4EFD-8FC3-91ADF6D6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27" y="1634149"/>
            <a:ext cx="937601" cy="937601"/>
          </a:xfrm>
          <a:prstGeom prst="rect">
            <a:avLst/>
          </a:prstGeom>
        </p:spPr>
      </p:pic>
      <p:pic>
        <p:nvPicPr>
          <p:cNvPr id="1026" name="Picture 2" descr="https://ss0.baidu.com/6ONWsjip0QIZ8tyhnq/it/u=2772322941,1909362549&amp;fm=58&amp;bpow=800&amp;bpoh=600">
            <a:extLst>
              <a:ext uri="{FF2B5EF4-FFF2-40B4-BE49-F238E27FC236}">
                <a16:creationId xmlns:a16="http://schemas.microsoft.com/office/drawing/2014/main" id="{AE8482B4-C119-4294-9910-2A5009E8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541" y="1657930"/>
            <a:ext cx="919188" cy="9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494773-CCB5-4C82-AF7F-CEC266C72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635" y="1620079"/>
            <a:ext cx="1404023" cy="951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A20693-A6E3-439C-811B-469CB4901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627" y="2950709"/>
            <a:ext cx="944736" cy="9447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2A9102-CCFE-4EB9-9041-4A7F67E19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564" y="2950709"/>
            <a:ext cx="985991" cy="9859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14682B-33E2-42C3-9083-F7F3C25650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4506541" y="2950709"/>
            <a:ext cx="1662316" cy="944736"/>
          </a:xfrm>
          <a:prstGeom prst="rect">
            <a:avLst/>
          </a:prstGeom>
        </p:spPr>
      </p:pic>
      <p:grpSp>
        <p:nvGrpSpPr>
          <p:cNvPr id="58" name="组 46">
            <a:extLst>
              <a:ext uri="{FF2B5EF4-FFF2-40B4-BE49-F238E27FC236}">
                <a16:creationId xmlns:a16="http://schemas.microsoft.com/office/drawing/2014/main" id="{CD91A195-21AB-495E-9A84-3BA179E5B66C}"/>
              </a:ext>
            </a:extLst>
          </p:cNvPr>
          <p:cNvGrpSpPr/>
          <p:nvPr/>
        </p:nvGrpSpPr>
        <p:grpSpPr>
          <a:xfrm>
            <a:off x="-305747" y="1471100"/>
            <a:ext cx="1427147" cy="356474"/>
            <a:chOff x="0" y="937679"/>
            <a:chExt cx="1151467" cy="3564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F3FCD0-221F-423A-8A01-1511DF72AF37}"/>
                </a:ext>
              </a:extLst>
            </p:cNvPr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0900C13-8143-45AB-A4E3-DE9FB59FF53D}"/>
                </a:ext>
              </a:extLst>
            </p:cNvPr>
            <p:cNvSpPr txBox="1"/>
            <p:nvPr/>
          </p:nvSpPr>
          <p:spPr>
            <a:xfrm>
              <a:off x="0" y="992806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 b="1" dirty="0">
                  <a:solidFill>
                    <a:srgbClr val="FFFFFF"/>
                  </a:solidFill>
                  <a:latin typeface="Arial"/>
                  <a:cs typeface="Arial"/>
                </a:rPr>
                <a:t>CONTENTS</a:t>
              </a:r>
              <a:endParaRPr kumimoji="1" lang="zh-CN" altLang="en-US" sz="1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组 49">
            <a:extLst>
              <a:ext uri="{FF2B5EF4-FFF2-40B4-BE49-F238E27FC236}">
                <a16:creationId xmlns:a16="http://schemas.microsoft.com/office/drawing/2014/main" id="{53D06FF0-BCB4-4CD7-91DF-59979560D5CD}"/>
              </a:ext>
            </a:extLst>
          </p:cNvPr>
          <p:cNvGrpSpPr/>
          <p:nvPr/>
        </p:nvGrpSpPr>
        <p:grpSpPr>
          <a:xfrm>
            <a:off x="-305747" y="1920090"/>
            <a:ext cx="1427147" cy="356474"/>
            <a:chOff x="0" y="1377583"/>
            <a:chExt cx="1151467" cy="3564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D8A63C-9B42-48F0-8078-1F7F68C0C716}"/>
                </a:ext>
              </a:extLst>
            </p:cNvPr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52CD2B7-5A05-4AA1-8483-D2576C0B9D3A}"/>
                </a:ext>
              </a:extLst>
            </p:cNvPr>
            <p:cNvSpPr txBox="1"/>
            <p:nvPr/>
          </p:nvSpPr>
          <p:spPr>
            <a:xfrm>
              <a:off x="0" y="143271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需求分析</a:t>
              </a:r>
            </a:p>
          </p:txBody>
        </p:sp>
      </p:grpSp>
      <p:grpSp>
        <p:nvGrpSpPr>
          <p:cNvPr id="64" name="组 52">
            <a:extLst>
              <a:ext uri="{FF2B5EF4-FFF2-40B4-BE49-F238E27FC236}">
                <a16:creationId xmlns:a16="http://schemas.microsoft.com/office/drawing/2014/main" id="{366C35C8-A292-4C85-9CAD-9CD42A629B70}"/>
              </a:ext>
            </a:extLst>
          </p:cNvPr>
          <p:cNvGrpSpPr/>
          <p:nvPr/>
        </p:nvGrpSpPr>
        <p:grpSpPr>
          <a:xfrm>
            <a:off x="-85605" y="2369080"/>
            <a:ext cx="1427147" cy="356474"/>
            <a:chOff x="0" y="1825991"/>
            <a:chExt cx="1151467" cy="3564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8F94A82-DCDF-4FD7-9AF7-80FE643330E1}"/>
                </a:ext>
              </a:extLst>
            </p:cNvPr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2CD3AE5-28DD-43A5-BFC9-7D1DFD6975FA}"/>
                </a:ext>
              </a:extLst>
            </p:cNvPr>
            <p:cNvSpPr txBox="1"/>
            <p:nvPr/>
          </p:nvSpPr>
          <p:spPr>
            <a:xfrm>
              <a:off x="0" y="1881118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前期准备</a:t>
              </a:r>
            </a:p>
          </p:txBody>
        </p:sp>
      </p:grpSp>
      <p:grpSp>
        <p:nvGrpSpPr>
          <p:cNvPr id="67" name="组 55">
            <a:extLst>
              <a:ext uri="{FF2B5EF4-FFF2-40B4-BE49-F238E27FC236}">
                <a16:creationId xmlns:a16="http://schemas.microsoft.com/office/drawing/2014/main" id="{E5428011-EE59-44B3-869A-942D5C343CA6}"/>
              </a:ext>
            </a:extLst>
          </p:cNvPr>
          <p:cNvGrpSpPr/>
          <p:nvPr/>
        </p:nvGrpSpPr>
        <p:grpSpPr>
          <a:xfrm>
            <a:off x="-305747" y="2818070"/>
            <a:ext cx="1427147" cy="356474"/>
            <a:chOff x="0" y="2279893"/>
            <a:chExt cx="1151467" cy="3564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C24615C-BD71-4B05-A4D8-F7640FF0BDF7}"/>
                </a:ext>
              </a:extLst>
            </p:cNvPr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A11536D-7000-4CB1-A591-49B1FB7C285E}"/>
                </a:ext>
              </a:extLst>
            </p:cNvPr>
            <p:cNvSpPr txBox="1"/>
            <p:nvPr/>
          </p:nvSpPr>
          <p:spPr>
            <a:xfrm>
              <a:off x="0" y="2335020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系统设计</a:t>
              </a:r>
            </a:p>
          </p:txBody>
        </p:sp>
      </p:grpSp>
      <p:grpSp>
        <p:nvGrpSpPr>
          <p:cNvPr id="70" name="组 58">
            <a:extLst>
              <a:ext uri="{FF2B5EF4-FFF2-40B4-BE49-F238E27FC236}">
                <a16:creationId xmlns:a16="http://schemas.microsoft.com/office/drawing/2014/main" id="{3728ADB8-AD29-4F0C-9C4B-3B756CB86206}"/>
              </a:ext>
            </a:extLst>
          </p:cNvPr>
          <p:cNvGrpSpPr/>
          <p:nvPr/>
        </p:nvGrpSpPr>
        <p:grpSpPr>
          <a:xfrm>
            <a:off x="-305747" y="3267061"/>
            <a:ext cx="1427147" cy="356474"/>
            <a:chOff x="0" y="2733640"/>
            <a:chExt cx="1151467" cy="356474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3EAA8F-7476-4A01-A83C-F413DEADA2DB}"/>
                </a:ext>
              </a:extLst>
            </p:cNvPr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21A511F-B3BF-43F1-90B2-A08CC82B832A}"/>
                </a:ext>
              </a:extLst>
            </p:cNvPr>
            <p:cNvSpPr txBox="1"/>
            <p:nvPr/>
          </p:nvSpPr>
          <p:spPr>
            <a:xfrm>
              <a:off x="0" y="2788767"/>
              <a:ext cx="1151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产品展示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8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516</Words>
  <Application>Microsoft Office PowerPoint</Application>
  <PresentationFormat>全屏显示(16:9)</PresentationFormat>
  <Paragraphs>234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微软雅黑</vt:lpstr>
      <vt:lpstr>Arial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liuyao L</dc:creator>
  <cp:lastModifiedBy>Chen Yixin</cp:lastModifiedBy>
  <cp:revision>207</cp:revision>
  <dcterms:created xsi:type="dcterms:W3CDTF">2015-01-11T01:37:17Z</dcterms:created>
  <dcterms:modified xsi:type="dcterms:W3CDTF">2018-11-30T02:16:55Z</dcterms:modified>
</cp:coreProperties>
</file>